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131" y="1783080"/>
            <a:ext cx="6705432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418283"/>
            <a:ext cx="1036289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立大志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551123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学习志向·上篇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786323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C9A96E"/>
                </a:solidFill>
                <a:latin typeface="Noto Sans CJK SC"/>
              </a:defRPr>
              <a:lnSpc>
                <a:spcPct val="120000"/>
              </a:lnSpc>
            </a:pPr>
            <a:r>
              <a:t>成绩上不去，真的是能力问题吗？</a:t>
            </a:r>
          </a:p>
        </p:txBody>
      </p:sp>
      <p:sp>
        <p:nvSpPr>
          <p:cNvPr id="6" name="Oval 5"/>
          <p:cNvSpPr/>
          <p:nvPr/>
        </p:nvSpPr>
        <p:spPr>
          <a:xfrm>
            <a:off x="582152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595868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609584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623300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637016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457200"/>
            <a:ext cx="51206" cy="50292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45720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两种画面，一种差别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50223" y="1572768"/>
            <a:ext cx="5120511" cy="228600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50223" y="1572768"/>
            <a:ext cx="5120511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41663" y="1755648"/>
            <a:ext cx="4937631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D4ED8"/>
                </a:solidFill>
                <a:latin typeface="Noto Sans CJK SC"/>
              </a:defRPr>
              <a:lnSpc>
                <a:spcPct val="120000"/>
              </a:lnSpc>
            </a:pPr>
            <a:r>
              <a:t>画面一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7383" y="2212848"/>
            <a:ext cx="4846191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眼神专注主动迎战</a:t>
            </a:r>
            <a:br/>
            <a:br/>
            <a:r>
              <a:t>在为「目标」学习</a:t>
            </a:r>
            <a:br/>
            <a:br/>
            <a:r>
              <a:t>给方向自己跑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20959" y="1572768"/>
            <a:ext cx="5120511" cy="228600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420959" y="1572768"/>
            <a:ext cx="5120511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512399" y="1755648"/>
            <a:ext cx="4937631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D4ED8"/>
                </a:solidFill>
                <a:latin typeface="Noto Sans CJK SC"/>
              </a:defRPr>
              <a:lnSpc>
                <a:spcPct val="120000"/>
              </a:lnSpc>
            </a:pPr>
            <a:r>
              <a:t>画面二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58119" y="2212848"/>
            <a:ext cx="4846191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熬时间心在飘</a:t>
            </a:r>
            <a:br/>
            <a:br/>
            <a:r>
              <a:t>在为「任务」学习</a:t>
            </a:r>
            <a:br/>
            <a:br/>
            <a:r>
              <a:t>布置什么做什么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617720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1D4ED8"/>
                </a:solidFill>
                <a:latin typeface="Noto Sans CJK SC"/>
              </a:defRPr>
              <a:lnSpc>
                <a:spcPct val="120000"/>
              </a:lnSpc>
            </a:pPr>
            <a:r>
              <a:t>差别不在能力智商，在为谁学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411480"/>
            <a:ext cx="51206" cy="5029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41148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刷题越多，成绩越差？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55448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刷题陷阱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加两套卷子填满时间→62分刷成58分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不知道学数学为了什么→越刷越迷茫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跑更快但轨道在哪都不知道</a:t>
            </a:r>
          </a:p>
        </p:txBody>
      </p:sp>
      <p:sp>
        <p:nvSpPr>
          <p:cNvPr id="7" name="Rectangle 6"/>
          <p:cNvSpPr/>
          <p:nvPr/>
        </p:nvSpPr>
        <p:spPr>
          <a:xfrm>
            <a:off x="5766389" y="155448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766389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正确方向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12109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先解决为什么学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目标清晰再刷题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方向对→越努力越接近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62478" y="155448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493776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跑得再快，方向错了也到不了。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63003" y="544068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411480"/>
            <a:ext cx="51206" cy="5029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41148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基础是底线，不是天花板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55448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基础决定论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什么都补从初一到高三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补上来成绩还上不去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像员工什么都知道碰到新问题就傻</a:t>
            </a:r>
          </a:p>
        </p:txBody>
      </p:sp>
      <p:sp>
        <p:nvSpPr>
          <p:cNvPr id="7" name="Rectangle 6"/>
          <p:cNvSpPr/>
          <p:nvPr/>
        </p:nvSpPr>
        <p:spPr>
          <a:xfrm>
            <a:off x="5766389" y="155448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766389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决定上限的能力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12109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知识用在解决新问题上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不是补出来的是思考出来的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基础够了往上走靠迁移创造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62478" y="155448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493776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基础是底线，天花板在上面。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63003" y="544068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365760"/>
            <a:ext cx="51206" cy="5029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36576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真正的专注，不需要训练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50876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专注力训练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番茄钟坐端正→脑子飞了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不感兴趣听两小时→空白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外部强制没用，人不是机器</a:t>
            </a:r>
          </a:p>
        </p:txBody>
      </p:sp>
      <p:sp>
        <p:nvSpPr>
          <p:cNvPr id="7" name="Rectangle 6"/>
          <p:cNvSpPr/>
          <p:nvPr/>
        </p:nvSpPr>
        <p:spPr>
          <a:xfrm>
            <a:off x="5766389" y="150876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766389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真正专注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12109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被想做的事吸进去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不需要训练→眼睛发光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内驱自发→像玩游戏一样忘我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62478" y="150876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489204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专注不是练出来的，是被意义吸进去的。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63003" y="539496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57400"/>
          </a:xfrm>
          <a:prstGeom prst="rect">
            <a:avLst/>
          </a:prstGeom>
          <a:solidFill>
            <a:srgbClr val="12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743131" y="45720"/>
            <a:ext cx="6705432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79323"/>
            <a:ext cx="10362895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上篇回顾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63523"/>
            <a:ext cx="112772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刷题陷阱  ·  基础决定论  ·  专注力训练</a:t>
            </a:r>
          </a:p>
        </p:txBody>
      </p:sp>
      <p:sp>
        <p:nvSpPr>
          <p:cNvPr id="6" name="Rectangle 5"/>
          <p:cNvSpPr/>
          <p:nvPr/>
        </p:nvSpPr>
        <p:spPr>
          <a:xfrm>
            <a:off x="4267093" y="2103323"/>
            <a:ext cx="365750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194763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E8D5A3"/>
                </a:solidFill>
                <a:latin typeface="Noto Sans CJK SC"/>
              </a:defRPr>
              <a:lnSpc>
                <a:spcPct val="130000"/>
              </a:lnSpc>
            </a:pPr>
            <a:r>
              <a:t>成绩问题不是能力问题，是动力问题。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093" y="2697683"/>
            <a:ext cx="365750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0" y="2057400"/>
            <a:ext cx="12191695" cy="24003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508" y="2057400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2794203"/>
            <a:ext cx="10362895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中篇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3327603"/>
            <a:ext cx="103628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成绩的根源，不在方法，在动机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3784803"/>
            <a:ext cx="103628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动机的根源，是志向。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17920" y="4150563"/>
            <a:ext cx="228600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0" y="4457700"/>
            <a:ext cx="12191695" cy="2400300"/>
          </a:xfrm>
          <a:prstGeom prst="rect">
            <a:avLst/>
          </a:prstGeom>
          <a:solidFill>
            <a:srgbClr val="12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508" y="4457700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5499303"/>
            <a:ext cx="103628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我们进入中篇 ▶</a:t>
            </a:r>
          </a:p>
        </p:txBody>
      </p:sp>
      <p:sp>
        <p:nvSpPr>
          <p:cNvPr id="18" name="Oval 17"/>
          <p:cNvSpPr/>
          <p:nvPr/>
        </p:nvSpPr>
        <p:spPr>
          <a:xfrm>
            <a:off x="5821527" y="597682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958687" y="597682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6095847" y="597682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6233007" y="597682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6370167" y="597682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